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84" r:id="rId10"/>
    <p:sldId id="264" r:id="rId11"/>
    <p:sldId id="265" r:id="rId12"/>
    <p:sldId id="267" r:id="rId13"/>
    <p:sldId id="285" r:id="rId14"/>
    <p:sldId id="266" r:id="rId15"/>
    <p:sldId id="268" r:id="rId16"/>
    <p:sldId id="272" r:id="rId17"/>
    <p:sldId id="273" r:id="rId18"/>
    <p:sldId id="286" r:id="rId19"/>
    <p:sldId id="274" r:id="rId20"/>
    <p:sldId id="275" r:id="rId21"/>
    <p:sldId id="276" r:id="rId22"/>
    <p:sldId id="277" r:id="rId23"/>
    <p:sldId id="278" r:id="rId24"/>
    <p:sldId id="269" r:id="rId25"/>
    <p:sldId id="270" r:id="rId26"/>
    <p:sldId id="271" r:id="rId27"/>
    <p:sldId id="279" r:id="rId28"/>
    <p:sldId id="280" r:id="rId29"/>
    <p:sldId id="283" r:id="rId30"/>
    <p:sldId id="281" r:id="rId31"/>
    <p:sldId id="282" r:id="rId3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552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0" name="Подзаголовок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02.05.2018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02.05.2018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02.05.2018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02.05.2018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Скругленный прямоугольник 13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02.05.2018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02.05.2018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02.05.2018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02.05.2018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02.05.2018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02.05.2018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с одним скругленным углом 10"/>
          <p:cNvSpPr/>
          <p:nvPr/>
        </p:nvSpPr>
        <p:spPr>
          <a:xfrm>
            <a:off x="6400800" y="434162"/>
            <a:ext cx="2324605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02.05.2018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502920" y="4985590"/>
            <a:ext cx="8183880" cy="1051560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502920" y="530352"/>
            <a:ext cx="818388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2"/>
          </p:nvPr>
        </p:nvSpPr>
        <p:spPr>
          <a:xfrm>
            <a:off x="3776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02.05.2018</a:t>
            </a:fld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3"/>
          </p:nvPr>
        </p:nvSpPr>
        <p:spPr>
          <a:xfrm>
            <a:off x="6062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348328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 rot="21049598">
            <a:off x="419288" y="-159774"/>
            <a:ext cx="7948234" cy="4105716"/>
          </a:xfrm>
        </p:spPr>
        <p:txBody>
          <a:bodyPr vert="horz" anchor="ctr">
            <a:normAutofit/>
          </a:bodyPr>
          <a:lstStyle/>
          <a:p>
            <a:r>
              <a:rPr lang="ru-RU" sz="2400" dirty="0" smtClean="0">
                <a:effectLst/>
                <a:latin typeface="Times New Roman" pitchFamily="18" charset="0"/>
                <a:cs typeface="Times New Roman" pitchFamily="18" charset="0"/>
              </a:rPr>
              <a:t>Развивающая предметно-пространственная среда в младшей группе детского сада «Ольха» с. </a:t>
            </a:r>
            <a:r>
              <a:rPr lang="ru-RU" sz="2400" dirty="0" err="1" smtClean="0">
                <a:effectLst/>
                <a:latin typeface="Times New Roman" pitchFamily="18" charset="0"/>
                <a:cs typeface="Times New Roman" pitchFamily="18" charset="0"/>
              </a:rPr>
              <a:t>Подольхи</a:t>
            </a:r>
            <a:r>
              <a:rPr lang="ru-RU" sz="2400" dirty="0" smtClean="0"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effectLst/>
                <a:latin typeface="Times New Roman" pitchFamily="18" charset="0"/>
                <a:cs typeface="Times New Roman" pitchFamily="18" charset="0"/>
              </a:rPr>
              <a:t>Прохоровского</a:t>
            </a:r>
            <a:r>
              <a:rPr lang="ru-RU" sz="2400" dirty="0" smtClean="0">
                <a:effectLst/>
                <a:latin typeface="Times New Roman" pitchFamily="18" charset="0"/>
                <a:cs typeface="Times New Roman" pitchFamily="18" charset="0"/>
              </a:rPr>
              <a:t> района Белгородской области в соответствии с ФГОС ДО</a:t>
            </a:r>
            <a:r>
              <a:rPr lang="ru-RU" sz="2400" b="1" dirty="0" smtClean="0"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/>
              <a:t>Воспитатель:  Ильинская  Валентина Николаевна</a:t>
            </a:r>
            <a:r>
              <a:rPr lang="ru-RU" sz="2400" dirty="0" smtClean="0"/>
              <a:t/>
            </a:r>
            <a:br>
              <a:rPr lang="ru-RU" sz="2400" dirty="0" smtClean="0"/>
            </a:br>
            <a:endParaRPr lang="ru-RU" sz="2400" b="1" dirty="0"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260148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6" name="Рисунок 5" descr="DSCN203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100" y="3571876"/>
            <a:ext cx="6572296" cy="292895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5398978"/>
          </a:xfrm>
        </p:spPr>
        <p:txBody>
          <a:bodyPr>
            <a:norm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Направление: Художественно — эстетическое развитие. В Центре «Творческая мастерская» находится материал и оборудование для художественно-творческой деятельности: рисования, лепки .По желанию ребенок может найти и воспользоваться необходимым, для воплощения своих творческих идей, замыслов, фантазии. К данному центру имеется свободный доступ</a:t>
            </a:r>
            <a:r>
              <a:rPr lang="ru-RU" dirty="0" smtClean="0"/>
              <a:t>.</a:t>
            </a:r>
            <a:endParaRPr lang="ru-RU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DSCN5093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514350" y="571480"/>
            <a:ext cx="3932238" cy="5643602"/>
          </a:xfrm>
        </p:spPr>
      </p:pic>
      <p:pic>
        <p:nvPicPr>
          <p:cNvPr id="6" name="Содержимое 5" descr="DSCN5104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756150" y="714356"/>
            <a:ext cx="3930650" cy="5643602"/>
          </a:xfr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C:\Users\User\Desktop\фото среды\DSCN51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524000" y="-1143000"/>
            <a:ext cx="12192000" cy="9144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Мы играем в театр</a:t>
            </a:r>
            <a:endParaRPr lang="ru-RU" dirty="0"/>
          </a:p>
        </p:txBody>
      </p:sp>
      <p:pic>
        <p:nvPicPr>
          <p:cNvPr id="4" name="Содержимое 3" descr="DSCN1942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00166" y="714356"/>
            <a:ext cx="6000792" cy="4071966"/>
          </a:xfr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429132"/>
            <a:ext cx="8183880" cy="1857388"/>
          </a:xfrm>
        </p:spPr>
        <p:txBody>
          <a:bodyPr>
            <a:noAutofit/>
          </a:bodyPr>
          <a:lstStyle/>
          <a:p>
            <a:r>
              <a:rPr lang="ru-RU" sz="20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Направление: Речевое развитие </a:t>
            </a:r>
            <a:r>
              <a:rPr lang="ru-RU" sz="2000" b="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Центр «Мир книги» играет существенную роль в формировании у детей интереса и любви к художественной литературе. В этом уголке ребенок имеет возможность самостоятельно, по своему вкусу выбрать книгу и спокойно рассмотреть ее с яркими иллюстрациями.</a:t>
            </a:r>
            <a:br>
              <a:rPr lang="ru-RU" sz="2000" b="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endParaRPr lang="ru-RU" sz="2000" b="0" dirty="0"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DSCN510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143108" y="530225"/>
            <a:ext cx="4643470" cy="3613155"/>
          </a:xfr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3786190"/>
            <a:ext cx="8183880" cy="2248850"/>
          </a:xfrm>
        </p:spPr>
        <p:txBody>
          <a:bodyPr>
            <a:normAutofit fontScale="90000"/>
          </a:bodyPr>
          <a:lstStyle/>
          <a:p>
            <a:r>
              <a:rPr lang="ru-RU" sz="2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Направление: Познавательное развитие</a:t>
            </a:r>
            <a:r>
              <a:rPr lang="ru-RU" sz="2200" b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Центр опытно-экспериментальной деятельности. В нем находится материал, для осуществления опытной деятельности: лупы, колбы, мерные стаканчики, воронки, песочные часы, грунт, камни, семена, крупы и т. Наши маленькие «почемучки» проводят несложные </a:t>
            </a:r>
            <a:r>
              <a:rPr lang="ru-RU" sz="2200" b="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опыты,определяют</a:t>
            </a:r>
            <a:r>
              <a:rPr lang="ru-RU" sz="2200" b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свойства различных природных материалов.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4" name="Содержимое 3" descr="DSCN509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214678" y="530225"/>
            <a:ext cx="3643338" cy="3184525"/>
          </a:xfr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5327540"/>
          </a:xfrm>
        </p:spPr>
        <p:txBody>
          <a:bodyPr>
            <a:normAutofit/>
          </a:bodyPr>
          <a:lstStyle/>
          <a:p>
            <a:r>
              <a:rPr lang="ru-RU" dirty="0" smtClean="0"/>
              <a:t>«Строительный» (конструктивный) центр , хоть и сосредоточен на одном месте и занимает немного пространства, он достаточно мобилен. Практичность его состоит в том, что с содержанием строительного уголка (конструктор различного вида, крупный и мелкий конструктор) можно перемещаться в любое место группы и организовывать данную деятельность.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DSCN5088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834429" y="530224"/>
            <a:ext cx="3737571" cy="5541981"/>
          </a:xfrm>
        </p:spPr>
      </p:pic>
      <p:pic>
        <p:nvPicPr>
          <p:cNvPr id="6" name="Содержимое 5" descr="DSCN5091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929190" y="530224"/>
            <a:ext cx="3714776" cy="5541982"/>
          </a:xfr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Пытаемся что-то построить</a:t>
            </a:r>
            <a:endParaRPr lang="ru-RU" dirty="0"/>
          </a:p>
        </p:txBody>
      </p:sp>
      <p:pic>
        <p:nvPicPr>
          <p:cNvPr id="4" name="Содержимое 3" descr="Фото0215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28794" y="857232"/>
            <a:ext cx="5286412" cy="3786214"/>
          </a:xfr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44" y="3929066"/>
            <a:ext cx="8183880" cy="2143140"/>
          </a:xfrm>
        </p:spPr>
        <p:txBody>
          <a:bodyPr>
            <a:norm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Центр «Природы» включает в себя экологическую деятельность. В данном уголке содержатся различные виды комнатных растений, на которых удобно демонстрировать видоизменения частей растения, инструменты по уходу за этими растениями: палочки для рыхления, пульверизатор, лейки и др. Помимо комнатных растений, в данном центре оформлены макеты (пустыня, животный мир, аквариум, 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3" y="642917"/>
            <a:ext cx="4000529" cy="3500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Содержимое 6" descr="P4010091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571481"/>
            <a:ext cx="4133850" cy="36433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5398978"/>
          </a:xfrm>
        </p:spPr>
        <p:txBody>
          <a:bodyPr>
            <a:normAutofit fontScale="77500" lnSpcReduction="20000"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Предметно-развивающая среда в ДОУ Особо актуально на сегодняшний день стоит вопрос организации предметно-развивающей среды ДОУ. Это связано с введением Федерального государственного образовательного стандарта (ФГОС) к структуре основной общеобразовательной программы дошкольного образования. В соответствии с ФГОС программа должна строиться с учетом принципа интеграции образовательных областей и в соответствии с возрастными возможностями и особенностями воспитанников. Решение программных образовательных задач предусматривается не только в совместной де я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тельности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взрослого и детей, но и в самостоятельной деятельности детей, а также при проведении режимных моментов. Всем известно, что основной формой работы с дошкольниками и ведущим видом деятельности детей является игра. Именно поэтому мы воспитатели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испытыва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ем повышенный интерес к обновлению предметно-развивающей среды ДОУ.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5684730"/>
          </a:xfrm>
        </p:spPr>
        <p:txBody>
          <a:bodyPr>
            <a:normAutofit fontScale="92500"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Центр «Сенсорного развития». Этот уголок оснащен настольно-печатными, сюжетно-дидактическими играми, домино, лото, мозаиками, шнуровками, вкладышами, счетными палочками, пирамидками,. Все это предназначено для развития речи, мелкой моторики, сенсорного восприятия, логического мышления. В младших группах детского сада    размещены игровые панели  для развития мелкой моторики «Кто за дверцей», тихие тренажёры «Ладошки -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растишки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», дидактические игры «Геометрические формы», «Поймай мяч», «Собери гусеницу», «Поймай рыбку», «Загони мяч в ворота», «Чудесный паровозик»сенсорные полочки и столики мимо которых не могут пройти наши малыши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DSCN5087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514350" y="571480"/>
            <a:ext cx="4343402" cy="4929222"/>
          </a:xfrm>
        </p:spPr>
      </p:pic>
      <p:pic>
        <p:nvPicPr>
          <p:cNvPr id="6" name="Содержимое 5" descr="DSCN5098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075435" y="530225"/>
            <a:ext cx="3497093" cy="4970478"/>
          </a:xfr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DSCN5102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500034" y="428604"/>
            <a:ext cx="3929089" cy="5715040"/>
          </a:xfrm>
        </p:spPr>
      </p:pic>
      <p:pic>
        <p:nvPicPr>
          <p:cNvPr id="6" name="Содержимое 5" descr="DSCN5100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572000" y="428604"/>
            <a:ext cx="4114800" cy="5643602"/>
          </a:xfr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C:\Users\User\Desktop\фото среды\DSCN509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786106"/>
            <a:ext cx="10668000" cy="9144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3429000"/>
            <a:ext cx="8183880" cy="2608150"/>
          </a:xfrm>
        </p:spPr>
        <p:txBody>
          <a:bodyPr>
            <a:normAutofit fontScale="90000"/>
          </a:bodyPr>
          <a:lstStyle/>
          <a:p>
            <a:r>
              <a:rPr lang="ru-RU" sz="2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Направление: Социально-личностное развитие. Игра - основной вид деятельности наших малышей. Яркий, насыщенный игровой центр создает условия для творческой деятельности детей, развивает фантазию, формирует игровые навыки и умения, воспитывает дружеское взаимоотношение между детьми. В свободном доступе для детей находятся атрибуты для зарождающихся в этом возрасте сюжетно- ролевых игр: «Семья» «Больница»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5" name="Содержимое 4" descr="DSCN5113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514350" y="540742"/>
            <a:ext cx="3932238" cy="2949179"/>
          </a:xfrm>
        </p:spPr>
      </p:pic>
      <p:pic>
        <p:nvPicPr>
          <p:cNvPr id="6" name="Содержимое 5" descr="DSCN5115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756150" y="541337"/>
            <a:ext cx="3930650" cy="2947988"/>
          </a:xfr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магазин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r>
              <a:rPr lang="ru-RU" dirty="0" smtClean="0"/>
              <a:t>парикмахерская</a:t>
            </a:r>
            <a:endParaRPr lang="ru-RU" dirty="0"/>
          </a:p>
        </p:txBody>
      </p:sp>
      <p:pic>
        <p:nvPicPr>
          <p:cNvPr id="7" name="Содержимое 6" descr="DSCN5109.JPG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>
            <a:off x="642910" y="1447800"/>
            <a:ext cx="3571899" cy="4552968"/>
          </a:xfrm>
        </p:spPr>
      </p:pic>
      <p:pic>
        <p:nvPicPr>
          <p:cNvPr id="8" name="Содержимое 7" descr="DSCN5111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500562" y="1447800"/>
            <a:ext cx="4143404" cy="4410092"/>
          </a:xfr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Игры по ПДД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r>
              <a:rPr lang="ru-RU" dirty="0" smtClean="0"/>
              <a:t>Дидактические игры</a:t>
            </a:r>
            <a:endParaRPr lang="ru-RU" dirty="0"/>
          </a:p>
        </p:txBody>
      </p:sp>
      <p:pic>
        <p:nvPicPr>
          <p:cNvPr id="7" name="Содержимое 6" descr="DSCN5119.JPG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>
            <a:off x="928662" y="1285860"/>
            <a:ext cx="3092845" cy="2266952"/>
          </a:xfrm>
        </p:spPr>
      </p:pic>
      <p:pic>
        <p:nvPicPr>
          <p:cNvPr id="9" name="Содержимое 8" descr="DSCN5117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652963" y="1428736"/>
            <a:ext cx="3930650" cy="4357718"/>
          </a:xfrm>
        </p:spPr>
      </p:pic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85786" y="3786190"/>
            <a:ext cx="3143272" cy="21971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786322"/>
            <a:ext cx="8183880" cy="1250828"/>
          </a:xfrm>
        </p:spPr>
        <p:txBody>
          <a:bodyPr>
            <a:normAutofit fontScale="90000"/>
          </a:bodyPr>
          <a:lstStyle/>
          <a:p>
            <a:r>
              <a:rPr lang="ru-RU" sz="3100" dirty="0" smtClean="0">
                <a:solidFill>
                  <a:srgbClr val="7030A0"/>
                </a:solidFill>
                <a:effectLst/>
                <a:latin typeface="Times New Roman" pitchFamily="18" charset="0"/>
                <a:cs typeface="Times New Roman" pitchFamily="18" charset="0"/>
              </a:rPr>
              <a:t>Часто устраиваем конкурсы поделок для родителей, после чего их творения служат нам как украшением детского сада</a:t>
            </a:r>
            <a:r>
              <a:rPr lang="ru-RU" sz="2000" dirty="0" smtClean="0">
                <a:solidFill>
                  <a:srgbClr val="7030A0"/>
                </a:solidFill>
                <a:effectLst/>
                <a:latin typeface="Times New Roman" pitchFamily="18" charset="0"/>
                <a:cs typeface="Times New Roman" pitchFamily="18" charset="0"/>
              </a:rPr>
              <a:t>.</a:t>
            </a:r>
            <a:endParaRPr lang="ru-RU" sz="2000" dirty="0"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Содержимое 4" descr="Фото0265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42938" y="571480"/>
            <a:ext cx="3932237" cy="3857652"/>
          </a:xfrm>
        </p:spPr>
      </p:pic>
      <p:pic>
        <p:nvPicPr>
          <p:cNvPr id="6" name="Содержимое 5" descr="Фото0071.jpg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756150" y="500042"/>
            <a:ext cx="3930650" cy="4000528"/>
          </a:xfr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Фото0073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57158" y="642918"/>
            <a:ext cx="4214842" cy="5357850"/>
          </a:xfrm>
        </p:spPr>
      </p:pic>
      <p:pic>
        <p:nvPicPr>
          <p:cNvPr id="6" name="Содержимое 5" descr="Фото0289.jpg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756150" y="642918"/>
            <a:ext cx="3930650" cy="5357850"/>
          </a:xfr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mtClean="0">
                <a:solidFill>
                  <a:schemeClr val="tx1"/>
                </a:solidFill>
                <a:effectLst/>
              </a:rPr>
              <a:t>Приёмная  </a:t>
            </a:r>
            <a:r>
              <a:rPr lang="ru-RU" dirty="0" smtClean="0">
                <a:solidFill>
                  <a:schemeClr val="tx1"/>
                </a:solidFill>
                <a:effectLst/>
              </a:rPr>
              <a:t>группы</a:t>
            </a:r>
            <a:endParaRPr lang="ru-RU" dirty="0">
              <a:solidFill>
                <a:schemeClr val="tx1"/>
              </a:solidFill>
              <a:effectLst/>
            </a:endParaRPr>
          </a:p>
        </p:txBody>
      </p:sp>
      <p:pic>
        <p:nvPicPr>
          <p:cNvPr id="5" name="Содержимое 4" descr="DSCN5094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514350" y="500042"/>
            <a:ext cx="3932238" cy="4643470"/>
          </a:xfrm>
        </p:spPr>
      </p:pic>
      <p:pic>
        <p:nvPicPr>
          <p:cNvPr id="6" name="Содержимое 5" descr="DSCN5095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756150" y="642918"/>
            <a:ext cx="3930650" cy="4429156"/>
          </a:xfr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5327540"/>
          </a:xfrm>
        </p:spPr>
        <p:txBody>
          <a:bodyPr>
            <a:normAutofit/>
          </a:bodyPr>
          <a:lstStyle/>
          <a:p>
            <a:r>
              <a:rPr lang="ru-RU" dirty="0" smtClean="0"/>
              <a:t>Что такое предметно - развивающая среда?  Среда развития ребёнка в структуре ФГОС – это комплекс материально-технических, санитарно -гигиенических, социально- бытовых, общественных, эргономических, эстетических, психолого-педагогических , духовных условий, обеспечивающих организацию жизни детей и взрослых в ДОУ 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5613292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Главной задачей воспитания дошкольников являются создание у детей чувства эмоционального комфорта и психологической защищённости. В детском саду ребёнку важно чувствовать себя любимым и неповторимым. Поэтому, важным является и среда, в которой проходит воспитательный процесс.</a:t>
            </a:r>
          </a:p>
          <a:p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500166" y="1571612"/>
            <a:ext cx="6072230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СПАСИБО ЗА</a:t>
            </a:r>
          </a:p>
          <a:p>
            <a:pPr algn="ctr"/>
            <a:endParaRPr lang="ru-RU" sz="54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r>
              <a:rPr lang="ru-RU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ВНИМАНИЕ</a:t>
            </a:r>
            <a:endParaRPr lang="ru-RU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5929330"/>
            <a:ext cx="8183880" cy="105710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40000" lnSpcReduction="20000"/>
          </a:bodyPr>
          <a:lstStyle/>
          <a:p>
            <a:r>
              <a:rPr lang="ru-RU" sz="6000" b="1" dirty="0" smtClean="0">
                <a:latin typeface="Times New Roman" pitchFamily="18" charset="0"/>
                <a:cs typeface="Times New Roman" pitchFamily="18" charset="0"/>
              </a:rPr>
              <a:t>Требования ФГОС к предметно - развивающей среде: 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sz="5000" dirty="0" smtClean="0">
                <a:latin typeface="Times New Roman" pitchFamily="18" charset="0"/>
                <a:cs typeface="Times New Roman" pitchFamily="18" charset="0"/>
              </a:rPr>
              <a:t>. Доступность для воспитанников всех помещений организации, где осуществляется образовательный процесс.</a:t>
            </a:r>
          </a:p>
          <a:p>
            <a:r>
              <a:rPr lang="ru-RU" sz="5000" dirty="0" smtClean="0">
                <a:latin typeface="Times New Roman" pitchFamily="18" charset="0"/>
                <a:cs typeface="Times New Roman" pitchFamily="18" charset="0"/>
              </a:rPr>
              <a:t> 2. Свободный доступ воспитанников к играм, игрушкам, материалам, пособиям, обеспечивающих все основные виды деятельности.</a:t>
            </a:r>
          </a:p>
          <a:p>
            <a:endParaRPr lang="ru-RU" sz="5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5000" dirty="0" smtClean="0">
                <a:latin typeface="Times New Roman" pitchFamily="18" charset="0"/>
                <a:cs typeface="Times New Roman" pitchFamily="18" charset="0"/>
              </a:rPr>
              <a:t>Факторы, которые следует учитывать при организации ПРС Следует всячески ограждать детей от отрицательного влияния игрушек, которые: провоцируют ребенка на агрессивные действия и вызывают проявление жестокости, провоцируют игровые сюжеты, связанные с безнравственностью и насилием, выходящим за компетенцию детского возраста. Антропометрические факторы, обеспечивающие соответствие </a:t>
            </a:r>
            <a:r>
              <a:rPr lang="ru-RU" sz="5000" dirty="0" err="1" smtClean="0">
                <a:latin typeface="Times New Roman" pitchFamily="18" charset="0"/>
                <a:cs typeface="Times New Roman" pitchFamily="18" charset="0"/>
              </a:rPr>
              <a:t>росто-возрасных</a:t>
            </a:r>
            <a:r>
              <a:rPr lang="ru-RU" sz="5000" dirty="0" smtClean="0">
                <a:latin typeface="Times New Roman" pitchFamily="18" charset="0"/>
                <a:cs typeface="Times New Roman" pitchFamily="18" charset="0"/>
              </a:rPr>
              <a:t> характеристик параметрам предметной развивающей среды. Мебель должна находиться в соответствии с требованиями </a:t>
            </a:r>
            <a:r>
              <a:rPr lang="ru-RU" sz="5000" dirty="0" err="1" smtClean="0">
                <a:latin typeface="Times New Roman" pitchFamily="18" charset="0"/>
                <a:cs typeface="Times New Roman" pitchFamily="18" charset="0"/>
              </a:rPr>
              <a:t>САНПиН</a:t>
            </a:r>
            <a:r>
              <a:rPr lang="ru-RU" sz="5000" dirty="0" smtClean="0">
                <a:latin typeface="Times New Roman" pitchFamily="18" charset="0"/>
                <a:cs typeface="Times New Roman" pitchFamily="18" charset="0"/>
              </a:rPr>
              <a:t> и ФГОС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5398978"/>
          </a:xfrm>
        </p:spPr>
        <p:txBody>
          <a:bodyPr>
            <a:normAutofit/>
          </a:bodyPr>
          <a:lstStyle/>
          <a:p>
            <a:r>
              <a:rPr lang="ru-RU" dirty="0" smtClean="0"/>
              <a:t>Предметно – пространственная развивающая среда должна организовываться с учётом требований ФГОС, где чётко прослеживаются все пять образовательных областей:</a:t>
            </a:r>
          </a:p>
          <a:p>
            <a:r>
              <a:rPr lang="ru-RU" dirty="0" smtClean="0"/>
              <a:t> 1) социально-коммуникативная,</a:t>
            </a:r>
          </a:p>
          <a:p>
            <a:r>
              <a:rPr lang="ru-RU" dirty="0" smtClean="0"/>
              <a:t> 2) познавательная,</a:t>
            </a:r>
          </a:p>
          <a:p>
            <a:r>
              <a:rPr lang="ru-RU" dirty="0" smtClean="0"/>
              <a:t> 3) речевая, </a:t>
            </a:r>
          </a:p>
          <a:p>
            <a:r>
              <a:rPr lang="ru-RU" dirty="0" smtClean="0"/>
              <a:t>4) художественно-эстетическая,</a:t>
            </a:r>
          </a:p>
          <a:p>
            <a:r>
              <a:rPr lang="ru-RU" dirty="0" smtClean="0"/>
              <a:t> 5) физическая.</a:t>
            </a:r>
            <a:endParaRPr lang="ru-RU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При формировании предметно-развивающей среды в наших группах, мы поставили себе цель выполнять это с минимальными экономическими затратами, поскольку не можем рассчитывать на серьезные материальные вложения в оснащение предметной среды. Мы старались сделать предметно-развивающую среду разнообразной, яркой, информативно богатой, для того чтобы максимально ускорить и облегчить адаптационный период детей в детском саду, создать эмоционально положительную атмосферу в группе, обеспечить индивидуальное гармоничное развитие ребенка. Мы соблюдали принцип зонирования. Благодаря организации различных игровых зон и уголков с помощью открытых стеллажей, не загромождающих помещение. В группе созданы условия для разных видов детской деятельности (игровой, продуктивной и познавательно-исследовательской). Для того, чтобы каждый ребенок смог найти себе дело и занятие по душе и чувствовал себя комфортно, в группе выделены центры определенного вида деятельности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5256102"/>
          </a:xfrm>
        </p:spPr>
        <p:txBody>
          <a:bodyPr>
            <a:normAutofit fontScale="85000" lnSpcReduction="20000"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Физическое развитие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: Центр физического развития, Спортивный уголок «Будь здоров! ».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Во всех группах оборудованы физкультурные центры, содержащие все необходимые пособия: ленты, платочки, мячи различных размеров, султанчики, мелкие игрушки и много е другое для проведения утренних гимнастик и образовательной деятельности по физическому развитию.   Для проведения  гимнастик после сна во всех группах есть дорожки здоровья, тренажёры для профилактики плоскостопия, формирования правильной осанки, развития дыхания.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 Многие пособия изготовлены руками педагогов. В зависимости от сезона, имеется выносной материал для проведения образовательной деятельности по физическому развитию и организации двигательной  активности на прогулке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" name="Содержимое 7" descr="DSCN5121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834429" y="530224"/>
            <a:ext cx="3809009" cy="5327667"/>
          </a:xfrm>
        </p:spPr>
      </p:pic>
      <p:pic>
        <p:nvPicPr>
          <p:cNvPr id="9" name="Содержимое 8" descr="DSCN5108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857753" y="530224"/>
            <a:ext cx="3509762" cy="5327667"/>
          </a:xfr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физкультура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r>
              <a:rPr lang="ru-RU" dirty="0" smtClean="0"/>
              <a:t>Утренняя зарядка</a:t>
            </a:r>
            <a:endParaRPr lang="en-US" dirty="0" smtClean="0"/>
          </a:p>
        </p:txBody>
      </p:sp>
      <p:pic>
        <p:nvPicPr>
          <p:cNvPr id="7" name="Содержимое 6" descr="IMG_2012.jpg"/>
          <p:cNvPicPr>
            <a:picLocks noGrp="1" noChangeAspect="1"/>
          </p:cNvPicPr>
          <p:nvPr>
            <p:ph sz="quarter" idx="2"/>
          </p:nvPr>
        </p:nvPicPr>
        <p:blipFill>
          <a:blip r:embed="rId2"/>
          <a:stretch>
            <a:fillRect/>
          </a:stretch>
        </p:blipFill>
        <p:spPr>
          <a:xfrm>
            <a:off x="928662" y="1643050"/>
            <a:ext cx="3214710" cy="2714644"/>
          </a:xfrm>
        </p:spPr>
      </p:pic>
      <p:pic>
        <p:nvPicPr>
          <p:cNvPr id="8" name="Содержимое 7" descr="DSCN1925.jpg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5143504" y="1571612"/>
            <a:ext cx="3286148" cy="2857520"/>
          </a:xfr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Аспект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161</TotalTime>
  <Words>985</Words>
  <PresentationFormat>Экран (4:3)</PresentationFormat>
  <Paragraphs>39</Paragraphs>
  <Slides>31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2" baseType="lpstr">
      <vt:lpstr>Аспект</vt:lpstr>
      <vt:lpstr>Развивающая предметно-пространственная среда в младшей группе детского сада «Ольха» с. Подольхи Прохоровского района Белгородской области в соответствии с ФГОС ДО Воспитатель:  Ильинская  Валентина Николаевна 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Мы играем в театр</vt:lpstr>
      <vt:lpstr>Направление: Речевое развитие Центр «Мир книги» играет существенную роль в формировании у детей интереса и любви к художественной литературе. В этом уголке ребенок имеет возможность самостоятельно, по своему вкусу выбрать книгу и спокойно рассмотреть ее с яркими иллюстрациями. </vt:lpstr>
      <vt:lpstr>Направление: Познавательное развитие. Центр опытно-экспериментальной деятельности. В нем находится материал, для осуществления опытной деятельности: лупы, колбы, мерные стаканчики, воронки, песочные часы, грунт, камни, семена, крупы и т. Наши маленькие «почемучки» проводят несложные опыты,определяют свойства различных природных материалов. </vt:lpstr>
      <vt:lpstr>Слайд 16</vt:lpstr>
      <vt:lpstr>Слайд 17</vt:lpstr>
      <vt:lpstr>Пытаемся что-то построить</vt:lpstr>
      <vt:lpstr>Центр «Природы» включает в себя экологическую деятельность. В данном уголке содержатся различные виды комнатных растений, на которых удобно демонстрировать видоизменения частей растения, инструменты по уходу за этими растениями: палочки для рыхления, пульверизатор, лейки и др. Помимо комнатных растений, в данном центре оформлены макеты (пустыня, животный мир, аквариум, </vt:lpstr>
      <vt:lpstr>Слайд 20</vt:lpstr>
      <vt:lpstr>Слайд 21</vt:lpstr>
      <vt:lpstr>Слайд 22</vt:lpstr>
      <vt:lpstr>Слайд 23</vt:lpstr>
      <vt:lpstr>Направление: Социально-личностное развитие. Игра - основной вид деятельности наших малышей. Яркий, насыщенный игровой центр создает условия для творческой деятельности детей, развивает фантазию, формирует игровые навыки и умения, воспитывает дружеское взаимоотношение между детьми. В свободном доступе для детей находятся атрибуты для зарождающихся в этом возрасте сюжетно- ролевых игр: «Семья» «Больница» </vt:lpstr>
      <vt:lpstr>Слайд 25</vt:lpstr>
      <vt:lpstr>Слайд 26</vt:lpstr>
      <vt:lpstr>Часто устраиваем конкурсы поделок для родителей, после чего их творения служат нам как украшением детского сада.</vt:lpstr>
      <vt:lpstr>Слайд 28</vt:lpstr>
      <vt:lpstr>Приёмная  группы</vt:lpstr>
      <vt:lpstr>Слайд 30</vt:lpstr>
      <vt:lpstr>Слайд 31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Admin</cp:lastModifiedBy>
  <cp:revision>20</cp:revision>
  <dcterms:created xsi:type="dcterms:W3CDTF">2018-04-21T20:08:39Z</dcterms:created>
  <dcterms:modified xsi:type="dcterms:W3CDTF">2018-05-01T22:08:31Z</dcterms:modified>
</cp:coreProperties>
</file>